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  <p:sldId id="267" r:id="rId9"/>
    <p:sldId id="271" r:id="rId10"/>
    <p:sldId id="268" r:id="rId11"/>
    <p:sldId id="272" r:id="rId12"/>
    <p:sldId id="270" r:id="rId13"/>
    <p:sldId id="269" r:id="rId14"/>
    <p:sldId id="273" r:id="rId15"/>
    <p:sldId id="274" r:id="rId16"/>
    <p:sldId id="275" r:id="rId17"/>
    <p:sldId id="264" r:id="rId18"/>
    <p:sldId id="265" r:id="rId19"/>
    <p:sldId id="266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/>
    <p:restoredTop sz="73199"/>
  </p:normalViewPr>
  <p:slideViewPr>
    <p:cSldViewPr snapToGrid="0" snapToObjects="1">
      <p:cViewPr>
        <p:scale>
          <a:sx n="71" d="100"/>
          <a:sy n="71" d="100"/>
        </p:scale>
        <p:origin x="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FD4B-49F6-FC41-B33C-95B15DA0267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E2CC6-7AAA-6243-8F36-B3F33E020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E2CC6-7AAA-6243-8F36-B3F33E020C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support.illumina.com</a:t>
            </a:r>
            <a:r>
              <a:rPr lang="en-US" dirty="0"/>
              <a:t>/bulletins/2016/06/how-to-achieve-more-consistent-cluster-density-on-illumina-sequencing-platforms.html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34227-3558-9A4F-8AC3-9EF866258F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6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kit (Lightning Conversion Reagent) uses ammonium bisulfite; gold uses sodium bisulfite (CT conversion reagent). Sodium bisulfite is less damaging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34227-3558-9A4F-8AC3-9EF866258F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E2CC6-7AAA-6243-8F36-B3F33E020C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50,000 HMRs shared, many are promoters, use UCSC genome browser tracks to just look at data</a:t>
            </a:r>
          </a:p>
          <a:p>
            <a:r>
              <a:rPr lang="en-US" dirty="0"/>
              <a:t>UCSC requires a URL, requires that you deposit data (bb or </a:t>
            </a:r>
            <a:r>
              <a:rPr lang="en-US" dirty="0" err="1"/>
              <a:t>bigBed</a:t>
            </a:r>
            <a:r>
              <a:rPr lang="en-US" dirty="0"/>
              <a:t> files) onto the server </a:t>
            </a:r>
          </a:p>
          <a:p>
            <a:r>
              <a:rPr lang="en-US" dirty="0"/>
              <a:t>IGV browser, download software onto IGV, use bigwig files to look in IGV browser, allows you to look at the same location across all cell lines</a:t>
            </a:r>
          </a:p>
          <a:p>
            <a:r>
              <a:rPr lang="en-US" dirty="0"/>
              <a:t>Use IGV browser for primary alpha and beta cell lines that don't have shared HMRs, pick your favorite gene, look at methylation there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E2CC6-7AAA-6243-8F36-B3F33E020C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0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17A1-2FC7-694A-97A1-287B05485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16AB-5DE8-0A45-9E4B-A058AD5CF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FA96-4A54-5C40-AE89-B85D70CF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13007-4677-BD44-978B-C892B833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42329-F6ED-3A4A-969B-7B60FAF7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3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B3E3-154E-C74B-BC71-4E6D3232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1103A-A303-3A4F-B30C-2162733A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38C88-7BDE-BC46-9B5A-C740558B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2AE80-EC5A-D54F-83AF-E9654355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AFC5B-DDE1-3345-B699-2335B191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DBCAC-BE13-794B-8C12-625C232B0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FEDCB-1B87-2346-A1D3-FA02CBA50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72BB0-B50E-A844-9320-C7201601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D4E0-A9FD-3549-80B9-19CA98E1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FAA4D-2DCA-0C46-9F94-104E6769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C724-99C0-E042-91E0-F469AF77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4726-8852-554C-90B8-F00545539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9F039-E116-8645-A6C7-00764FA7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2E5E2-A871-D94A-994F-1293171B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2F53-D18E-C14A-BD58-D2E24428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6DEA-ABC7-4047-BA42-82F23D72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485A6-37AC-934A-8E78-92F6031C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B149D-6AF5-114E-B695-B3685031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3C29-1A3D-814F-8A5D-7CBE66E8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7A01-E890-854A-8248-C091C764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0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7177-1F6D-4C4F-B3D2-C11AE5B1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9CAF-E3F8-2544-B544-A2EF3B33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1C9C9-EDDA-7542-A2FF-FD628F4EB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7B134-41A6-C74F-911D-309C9EE9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98665-B2C2-CD44-AF44-37BAB03B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B671D-F6FD-C04F-969F-E889C0EB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9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6AEE-835E-BB4D-BA42-066A0C7A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FCA5F-4490-AF41-90E3-4CE50A39A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A817D-2280-E641-A462-C88D6BA82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258AD-9B72-8A41-B419-4F40B0A6C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5600C2-0FD5-A543-90B2-7BA26DFC2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239B7-B5CC-3A49-A08A-323CD00C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47777-F0D5-3D45-A6D9-BA98AA9F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3D190-FA3C-4246-855C-D4940EE3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0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75E1-81A7-3840-B610-643F5563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ED845-D7A9-2C48-A167-49A07A0D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623F0-1E2C-B445-A0AC-E7E9C460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2D830-0F82-E742-98CD-EE85D81F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5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8AFAA-7DB5-BC49-B6EB-EDAE6CC5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EF2CC-2652-EF44-BB29-75487000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99B07-578B-9F46-B5C1-BD4E6D1E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2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E638-DD56-9743-B901-759A2836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1C51-3B03-164C-B1ED-28F5BA8DD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EFDD2-BA79-2A48-9918-2A520B1FB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E6398-4E0A-FB43-9AA3-1D97EC96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53CB5-53C4-0544-94AA-C25C54FE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4263-BCC8-AF47-AF56-EE69FB2D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3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3D64-22EF-0C4C-9A76-5922FE77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E6263-8BF0-EE42-A6A2-B4256B72C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F5FD8-A461-BF4D-B61B-18DC23962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571CC-98A5-1347-AC92-73A30D7F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17B88-659E-904A-8D61-75F39ECE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F3DE3-95F3-C541-B9F9-81A0B0EB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7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46EDD-AAB5-B446-A11A-8E86CBD1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3D29-3FBD-5B4C-8813-A4BD9E07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38271-1C6B-344B-9AA1-6DB71F94A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4FAFE-7F86-6646-8658-FBE0180283A3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AF813-BDB8-6B41-827D-95D8D199A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FDAB4-D936-3B48-82C6-5D448430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31E0-7B6B-4343-B68A-73E7A707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4173-4451-8D4B-A92F-A56F2A59D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Tn5-based WGBS of primary alpha and beta cells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2442B-DA17-CF48-8798-28F93842A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Verda Agan </a:t>
            </a:r>
          </a:p>
        </p:txBody>
      </p:sp>
    </p:spTree>
    <p:extLst>
      <p:ext uri="{BB962C8B-B14F-4D97-AF65-F5344CB8AC3E}">
        <p14:creationId xmlns:p14="http://schemas.microsoft.com/office/powerpoint/2010/main" val="378167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5B06A3-2F3C-D648-ABF9-462A0F82E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193" t="550"/>
          <a:stretch/>
        </p:blipFill>
        <p:spPr>
          <a:xfrm rot="5400000">
            <a:off x="2735536" y="-882560"/>
            <a:ext cx="6347794" cy="8483975"/>
          </a:xfrm>
        </p:spPr>
      </p:pic>
    </p:spTree>
    <p:extLst>
      <p:ext uri="{BB962C8B-B14F-4D97-AF65-F5344CB8AC3E}">
        <p14:creationId xmlns:p14="http://schemas.microsoft.com/office/powerpoint/2010/main" val="396692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C20D-2019-0A4C-8411-5EA8BC9B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9"/>
            <a:ext cx="10515600" cy="1325563"/>
          </a:xfrm>
        </p:spPr>
        <p:txBody>
          <a:bodyPr/>
          <a:lstStyle/>
          <a:p>
            <a:r>
              <a:rPr lang="en-US" dirty="0"/>
              <a:t>D5000 Screen Tape Tagmentation Reaction of GM11831 gDNA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AE4A9-6AD0-2A43-8750-B650894D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344827" cy="4946237"/>
          </a:xfrm>
        </p:spPr>
      </p:pic>
    </p:spTree>
    <p:extLst>
      <p:ext uri="{BB962C8B-B14F-4D97-AF65-F5344CB8AC3E}">
        <p14:creationId xmlns:p14="http://schemas.microsoft.com/office/powerpoint/2010/main" val="388192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3B1B-4479-9647-8BE7-06144467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library post-gap repair and oligo gap displacement of GM11831 gDNA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E8C91-6D6D-1B42-A2B3-1F98C53AD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86733" cy="4814165"/>
          </a:xfrm>
        </p:spPr>
      </p:pic>
    </p:spTree>
    <p:extLst>
      <p:ext uri="{BB962C8B-B14F-4D97-AF65-F5344CB8AC3E}">
        <p14:creationId xmlns:p14="http://schemas.microsoft.com/office/powerpoint/2010/main" val="29274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93F1-8B26-2C44-85A4-B064936F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166342"/>
            <a:ext cx="10515600" cy="1325563"/>
          </a:xfrm>
        </p:spPr>
        <p:txBody>
          <a:bodyPr/>
          <a:lstStyle/>
          <a:p>
            <a:r>
              <a:rPr lang="en-US" dirty="0"/>
              <a:t>Bisulfite DNA library post-amplification (D5000) of GM11831 gDNA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AD3E8-D5F6-2A4C-922F-75CF465D0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38" y="1690688"/>
            <a:ext cx="6364862" cy="5140231"/>
          </a:xfrm>
        </p:spPr>
      </p:pic>
    </p:spTree>
    <p:extLst>
      <p:ext uri="{BB962C8B-B14F-4D97-AF65-F5344CB8AC3E}">
        <p14:creationId xmlns:p14="http://schemas.microsoft.com/office/powerpoint/2010/main" val="325154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9463-2BB9-9B4A-A6D7-7A8FE3F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Tn5-based BS-</a:t>
            </a:r>
            <a:r>
              <a:rPr lang="en-US" dirty="0" err="1"/>
              <a:t>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0DAB-BE9D-9C41-935A-167FA9EE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larger DNA input sizes at 1:1 Tn5:adapter enzyme ratio: </a:t>
            </a:r>
          </a:p>
          <a:p>
            <a:pPr lvl="1"/>
            <a:r>
              <a:rPr lang="en-US" dirty="0"/>
              <a:t>60 ng </a:t>
            </a:r>
          </a:p>
          <a:p>
            <a:pPr lvl="1"/>
            <a:r>
              <a:rPr lang="en-US" dirty="0"/>
              <a:t>70</a:t>
            </a:r>
          </a:p>
          <a:p>
            <a:pPr lvl="1"/>
            <a:r>
              <a:rPr lang="en-US" dirty="0"/>
              <a:t>75</a:t>
            </a:r>
          </a:p>
          <a:p>
            <a:pPr lvl="1"/>
            <a:r>
              <a:rPr lang="en-US" dirty="0"/>
              <a:t>80</a:t>
            </a:r>
          </a:p>
          <a:p>
            <a:pPr lvl="1"/>
            <a:r>
              <a:rPr lang="en-US" dirty="0"/>
              <a:t>85</a:t>
            </a:r>
          </a:p>
          <a:p>
            <a:pPr lvl="1"/>
            <a:r>
              <a:rPr lang="en-US" dirty="0"/>
              <a:t>90</a:t>
            </a:r>
          </a:p>
          <a:p>
            <a:pPr lvl="1"/>
            <a:r>
              <a:rPr lang="en-US" dirty="0"/>
              <a:t>95 </a:t>
            </a:r>
          </a:p>
          <a:p>
            <a:pPr lvl="1"/>
            <a:r>
              <a:rPr lang="en-US" dirty="0"/>
              <a:t>100 </a:t>
            </a:r>
          </a:p>
        </p:txBody>
      </p:sp>
    </p:spTree>
    <p:extLst>
      <p:ext uri="{BB962C8B-B14F-4D97-AF65-F5344CB8AC3E}">
        <p14:creationId xmlns:p14="http://schemas.microsoft.com/office/powerpoint/2010/main" val="272974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8270-20C2-CE49-8395-415566D8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89"/>
            <a:ext cx="10515600" cy="1325563"/>
          </a:xfrm>
        </p:spPr>
        <p:txBody>
          <a:bodyPr/>
          <a:lstStyle/>
          <a:p>
            <a:r>
              <a:rPr lang="en-US" dirty="0"/>
              <a:t>High Sensitivity D5000 Screen Tape Tagmentation Reaction of GM11831 gDNA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AF4D3-0F58-6549-9613-47B6287B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123"/>
            <a:ext cx="5335703" cy="4674253"/>
          </a:xfrm>
        </p:spPr>
      </p:pic>
    </p:spTree>
    <p:extLst>
      <p:ext uri="{BB962C8B-B14F-4D97-AF65-F5344CB8AC3E}">
        <p14:creationId xmlns:p14="http://schemas.microsoft.com/office/powerpoint/2010/main" val="94613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331E-84E6-A94B-BBB8-E34CC8F0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365124"/>
            <a:ext cx="10515600" cy="1325563"/>
          </a:xfrm>
        </p:spPr>
        <p:txBody>
          <a:bodyPr/>
          <a:lstStyle/>
          <a:p>
            <a:r>
              <a:rPr lang="en-US" dirty="0"/>
              <a:t>DNA library post-gap repair and oligo gap displacement of GM11831 gDNA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43A89-6DFD-3C42-A15E-6FFD45238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132294" cy="4937825"/>
          </a:xfrm>
        </p:spPr>
      </p:pic>
    </p:spTree>
    <p:extLst>
      <p:ext uri="{BB962C8B-B14F-4D97-AF65-F5344CB8AC3E}">
        <p14:creationId xmlns:p14="http://schemas.microsoft.com/office/powerpoint/2010/main" val="48614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9342A-CFC7-BD43-B404-DB4F9BE6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8"/>
          <a:stretch/>
        </p:blipFill>
        <p:spPr>
          <a:xfrm>
            <a:off x="379635" y="289209"/>
            <a:ext cx="10915894" cy="6054852"/>
          </a:xfrm>
        </p:spPr>
      </p:pic>
    </p:spTree>
    <p:extLst>
      <p:ext uri="{BB962C8B-B14F-4D97-AF65-F5344CB8AC3E}">
        <p14:creationId xmlns:p14="http://schemas.microsoft.com/office/powerpoint/2010/main" val="112050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1FB1C-D429-FB41-A782-E452A4D0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091" y="609600"/>
            <a:ext cx="10631909" cy="5699885"/>
          </a:xfrm>
        </p:spPr>
      </p:pic>
    </p:spTree>
    <p:extLst>
      <p:ext uri="{BB962C8B-B14F-4D97-AF65-F5344CB8AC3E}">
        <p14:creationId xmlns:p14="http://schemas.microsoft.com/office/powerpoint/2010/main" val="344449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9AA8F-3CA0-8B4C-9DF2-02219761A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444" y="437321"/>
            <a:ext cx="9903461" cy="5779398"/>
          </a:xfrm>
        </p:spPr>
      </p:pic>
    </p:spTree>
    <p:extLst>
      <p:ext uri="{BB962C8B-B14F-4D97-AF65-F5344CB8AC3E}">
        <p14:creationId xmlns:p14="http://schemas.microsoft.com/office/powerpoint/2010/main" val="1865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8B112-F6D3-144F-9BCA-38B820747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75" y="214062"/>
            <a:ext cx="5014332" cy="63248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3104C-1802-1F45-B6AB-5127187DDA83}"/>
              </a:ext>
            </a:extLst>
          </p:cNvPr>
          <p:cNvSpPr txBox="1"/>
          <p:nvPr/>
        </p:nvSpPr>
        <p:spPr>
          <a:xfrm>
            <a:off x="6092282" y="629648"/>
            <a:ext cx="559791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BS treatment, fragments of the sequencing library should should have a size range of 200-600 </a:t>
            </a:r>
            <a:r>
              <a:rPr lang="en-US" dirty="0" err="1"/>
              <a:t>bp</a:t>
            </a:r>
            <a:r>
              <a:rPr lang="en-US" dirty="0"/>
              <a:t> with a peak at about 300-400 </a:t>
            </a:r>
            <a:r>
              <a:rPr lang="en-US" dirty="0" err="1"/>
              <a:t>bp.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B1: Here, we obtained DNA fragments in the 200-600 </a:t>
            </a:r>
            <a:r>
              <a:rPr lang="en-US" dirty="0" err="1"/>
              <a:t>bp</a:t>
            </a:r>
            <a:r>
              <a:rPr lang="en-US" dirty="0"/>
              <a:t> range, but there were more 200 and 600 </a:t>
            </a:r>
            <a:r>
              <a:rPr lang="en-US" dirty="0" err="1"/>
              <a:t>bp</a:t>
            </a:r>
            <a:r>
              <a:rPr lang="en-US" dirty="0"/>
              <a:t> fragments than 300/400 </a:t>
            </a:r>
            <a:r>
              <a:rPr lang="en-US" dirty="0" err="1"/>
              <a:t>bp</a:t>
            </a:r>
            <a:r>
              <a:rPr lang="en-US" dirty="0"/>
              <a:t> fragments.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can we improve fragmentation?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Start with less input DNA in order to get a smaller library size. I used 50 ng this first time.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“T-WGBS is particularly suited for low input DNA amounts and has been optimized for 10-30 ng of human or mouse input DNA.” (Nature Protocols)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Increase tagmentation time (and/our amount of enzyme?).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Troubleshoot bisulfite conversion step.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See next slide.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Previously used EZ DNA Methylation Kit and didn’t see cytosine to uracil conversion. Try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D1: Here, peak is ~700 </a:t>
            </a:r>
            <a:r>
              <a:rPr lang="en-US" dirty="0" err="1"/>
              <a:t>bp.</a:t>
            </a:r>
            <a:r>
              <a:rPr lang="en-US" dirty="0"/>
              <a:t> How can we skew distribution towards smaller fragment sizes?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F769B-3424-D14A-B91E-8D537BD8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17838"/>
            <a:ext cx="11938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7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7440-B7D5-7040-BD71-BDCBBC6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Emily 11/23/20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486-9486-974B-B094-8F2AF5C2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 input is needed for stoichiometry between DNA and enzyme, maximize size range of DNA </a:t>
            </a:r>
          </a:p>
          <a:p>
            <a:r>
              <a:rPr lang="en-US" dirty="0"/>
              <a:t>Higher input amount gives better yield </a:t>
            </a:r>
          </a:p>
          <a:p>
            <a:r>
              <a:rPr lang="en-US" dirty="0"/>
              <a:t>Want good size range. 80 or 85 ng </a:t>
            </a:r>
          </a:p>
          <a:p>
            <a:r>
              <a:rPr lang="en-US" dirty="0"/>
              <a:t>22 </a:t>
            </a:r>
            <a:r>
              <a:rPr lang="en-US" dirty="0" err="1"/>
              <a:t>uL</a:t>
            </a:r>
            <a:r>
              <a:rPr lang="en-US" dirty="0"/>
              <a:t>, 10 </a:t>
            </a:r>
            <a:r>
              <a:rPr lang="en-US" dirty="0" err="1"/>
              <a:t>uL</a:t>
            </a:r>
            <a:r>
              <a:rPr lang="en-US" dirty="0"/>
              <a:t> sent to Vantage </a:t>
            </a:r>
          </a:p>
          <a:p>
            <a:pPr lvl="1"/>
            <a:r>
              <a:rPr lang="en-US" dirty="0"/>
              <a:t>Vantage takes the DNA and preps another dilution, qPCR to detect # of sequence-able molecules, determine how much to load onto flow cell depending on qPCR results </a:t>
            </a:r>
          </a:p>
          <a:p>
            <a:r>
              <a:rPr lang="en-US" dirty="0"/>
              <a:t>Sequencing specifications, paired-end, 150 </a:t>
            </a:r>
            <a:r>
              <a:rPr lang="en-US" dirty="0" err="1"/>
              <a:t>bp</a:t>
            </a:r>
            <a:r>
              <a:rPr lang="en-US" dirty="0"/>
              <a:t> each end, </a:t>
            </a:r>
            <a:r>
              <a:rPr lang="en-US" dirty="0" err="1"/>
              <a:t>NovaSeq</a:t>
            </a:r>
            <a:r>
              <a:rPr lang="en-US" dirty="0"/>
              <a:t>, sequence enough to get 10X coverage, 250-300 million reads </a:t>
            </a:r>
          </a:p>
          <a:p>
            <a:r>
              <a:rPr lang="en-US" dirty="0"/>
              <a:t>2 week turn around from Vantage  </a:t>
            </a:r>
          </a:p>
          <a:p>
            <a:r>
              <a:rPr lang="en-US" dirty="0"/>
              <a:t>Wait and submit after the holiday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2383-8818-544F-B4A3-D99F3765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433"/>
            <a:ext cx="10515600" cy="1325563"/>
          </a:xfrm>
        </p:spPr>
        <p:txBody>
          <a:bodyPr/>
          <a:lstStyle/>
          <a:p>
            <a:r>
              <a:rPr lang="en-US" dirty="0"/>
              <a:t>Troubleshooting BS conversion step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F0C00-0EC9-7B49-A1A7-E3E362D2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96214"/>
            <a:ext cx="4613694" cy="18272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21F1D-24B5-9C44-9719-16CB600A4CD7}"/>
              </a:ext>
            </a:extLst>
          </p:cNvPr>
          <p:cNvSpPr txBox="1"/>
          <p:nvPr/>
        </p:nvSpPr>
        <p:spPr>
          <a:xfrm>
            <a:off x="838200" y="1500996"/>
            <a:ext cx="435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EZ DNA Methylation Gold Kit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A8D9C-2B0A-224B-B931-E1A44B286AF6}"/>
              </a:ext>
            </a:extLst>
          </p:cNvPr>
          <p:cNvSpPr txBox="1"/>
          <p:nvPr/>
        </p:nvSpPr>
        <p:spPr>
          <a:xfrm>
            <a:off x="838200" y="3840673"/>
            <a:ext cx="59421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Longer incubation time and lower heat/variable cycling results in longer fragment sizes and less DNA degradation. Alternative options also suggest longer DNA fragments will be produced.</a:t>
            </a:r>
            <a:endParaRPr lang="en-US" sz="2400" b="1" i="1" dirty="0"/>
          </a:p>
          <a:p>
            <a:endParaRPr lang="en-US" sz="2400" b="1" i="1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549BC-7722-7444-9395-865F1065A182}"/>
              </a:ext>
            </a:extLst>
          </p:cNvPr>
          <p:cNvSpPr txBox="1"/>
          <p:nvPr/>
        </p:nvSpPr>
        <p:spPr>
          <a:xfrm>
            <a:off x="6526216" y="1500996"/>
            <a:ext cx="435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EZ DNA Lightning Kit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C79CF-8914-4C4C-BC7A-109FAA2C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056" y="1932532"/>
            <a:ext cx="5430665" cy="1989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BA415B-FCE4-7A45-A6E2-9E8ACCD29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365" y="5036448"/>
            <a:ext cx="4770048" cy="1433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B67BE-8217-0D45-968B-C09813983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71" y="5095227"/>
            <a:ext cx="4177159" cy="13158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5A9BED-74FE-1C40-8660-4886D1570ED4}"/>
              </a:ext>
            </a:extLst>
          </p:cNvPr>
          <p:cNvSpPr txBox="1"/>
          <p:nvPr/>
        </p:nvSpPr>
        <p:spPr>
          <a:xfrm>
            <a:off x="6873087" y="3823420"/>
            <a:ext cx="415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Shorter incubation time and higher heat results in shorter fragment sizes and more DNA degradation (Lindsey tested).</a:t>
            </a:r>
          </a:p>
        </p:txBody>
      </p:sp>
    </p:spTree>
    <p:extLst>
      <p:ext uri="{BB962C8B-B14F-4D97-AF65-F5344CB8AC3E}">
        <p14:creationId xmlns:p14="http://schemas.microsoft.com/office/powerpoint/2010/main" val="217296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FFFD-84ED-434B-81B0-B28E3152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BS conversion 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7C8C-3AEE-934E-B3F2-37204E18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options are to: </a:t>
            </a:r>
          </a:p>
          <a:p>
            <a:pPr lvl="1"/>
            <a:r>
              <a:rPr lang="en-US" dirty="0"/>
              <a:t>A) Test different amounts of input DNA (10, 25, 30, etc..) </a:t>
            </a:r>
          </a:p>
          <a:p>
            <a:pPr lvl="1"/>
            <a:r>
              <a:rPr lang="en-US" dirty="0"/>
              <a:t>B) Use EZ DNA Methylation Gold Kit.</a:t>
            </a:r>
          </a:p>
          <a:p>
            <a:pPr lvl="1"/>
            <a:r>
              <a:rPr lang="en-US" strike="sngStrike" dirty="0"/>
              <a:t>C) Use EZ DNA Methylation Gold Kit but use the thermocycler conditions recommended in the EZ DNA Methylation (Lightning) Kit.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2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2C14-C019-894A-A949-703478F2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83E32-6A13-E044-A8EE-335F3A189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899" y="1825625"/>
            <a:ext cx="6238201" cy="4351338"/>
          </a:xfrm>
        </p:spPr>
      </p:pic>
    </p:spTree>
    <p:extLst>
      <p:ext uri="{BB962C8B-B14F-4D97-AF65-F5344CB8AC3E}">
        <p14:creationId xmlns:p14="http://schemas.microsoft.com/office/powerpoint/2010/main" val="37389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B128-8690-D843-84EE-C7318255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12319-CABF-6F4E-B375-FE5F7C3A2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127" y="1825625"/>
            <a:ext cx="6653745" cy="4351338"/>
          </a:xfrm>
        </p:spPr>
      </p:pic>
    </p:spTree>
    <p:extLst>
      <p:ext uri="{BB962C8B-B14F-4D97-AF65-F5344CB8AC3E}">
        <p14:creationId xmlns:p14="http://schemas.microsoft.com/office/powerpoint/2010/main" val="15202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8F2A-1DEF-BD4F-B96F-6D592CDA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7F02E-EFF5-4747-AA1A-815028B92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593" y="1825625"/>
            <a:ext cx="6170813" cy="4351338"/>
          </a:xfrm>
        </p:spPr>
      </p:pic>
    </p:spTree>
    <p:extLst>
      <p:ext uri="{BB962C8B-B14F-4D97-AF65-F5344CB8AC3E}">
        <p14:creationId xmlns:p14="http://schemas.microsoft.com/office/powerpoint/2010/main" val="63762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26750-F22A-3149-BD72-4F3CE4C51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" r="54548"/>
          <a:stretch/>
        </p:blipFill>
        <p:spPr>
          <a:xfrm rot="5400000">
            <a:off x="3084660" y="-1539660"/>
            <a:ext cx="5940150" cy="9781743"/>
          </a:xfrm>
        </p:spPr>
      </p:pic>
    </p:spTree>
    <p:extLst>
      <p:ext uri="{BB962C8B-B14F-4D97-AF65-F5344CB8AC3E}">
        <p14:creationId xmlns:p14="http://schemas.microsoft.com/office/powerpoint/2010/main" val="230760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FA14-8749-D94E-8263-4CE88D1C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6"/>
            <a:ext cx="10515600" cy="1325563"/>
          </a:xfrm>
        </p:spPr>
        <p:txBody>
          <a:bodyPr/>
          <a:lstStyle/>
          <a:p>
            <a:r>
              <a:rPr lang="en-US" dirty="0"/>
              <a:t>High Sensitivity D5000 Screen Tape Tagmentation Reaction of GM11831 gDNA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3910E-1994-894C-8A33-2E9EB2F15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806" y="1571419"/>
            <a:ext cx="6116161" cy="4909238"/>
          </a:xfrm>
        </p:spPr>
      </p:pic>
    </p:spTree>
    <p:extLst>
      <p:ext uri="{BB962C8B-B14F-4D97-AF65-F5344CB8AC3E}">
        <p14:creationId xmlns:p14="http://schemas.microsoft.com/office/powerpoint/2010/main" val="335557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627</Words>
  <Application>Microsoft Macintosh PowerPoint</Application>
  <PresentationFormat>Widescreen</PresentationFormat>
  <Paragraphs>58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Tn5-based WGBS of primary alpha and beta cells</vt:lpstr>
      <vt:lpstr>PowerPoint Presentation</vt:lpstr>
      <vt:lpstr>Troubleshooting BS conversion step </vt:lpstr>
      <vt:lpstr>Troubleshooting BS conversion step </vt:lpstr>
      <vt:lpstr>PowerPoint Presentation</vt:lpstr>
      <vt:lpstr>PowerPoint Presentation</vt:lpstr>
      <vt:lpstr>PowerPoint Presentation</vt:lpstr>
      <vt:lpstr>PowerPoint Presentation</vt:lpstr>
      <vt:lpstr>High Sensitivity D5000 Screen Tape Tagmentation Reaction of GM11831 gDNA </vt:lpstr>
      <vt:lpstr>PowerPoint Presentation</vt:lpstr>
      <vt:lpstr>D5000 Screen Tape Tagmentation Reaction of GM11831 gDNA </vt:lpstr>
      <vt:lpstr>DNA library post-gap repair and oligo gap displacement of GM11831 gDNA</vt:lpstr>
      <vt:lpstr>Bisulfite DNA library post-amplification (D5000) of GM11831 gDNA</vt:lpstr>
      <vt:lpstr>Next steps for Tn5-based BS-seq </vt:lpstr>
      <vt:lpstr>High Sensitivity D5000 Screen Tape Tagmentation Reaction of GM11831 gDNA </vt:lpstr>
      <vt:lpstr>DNA library post-gap repair and oligo gap displacement of GM11831 gDNA</vt:lpstr>
      <vt:lpstr>PowerPoint Presentation</vt:lpstr>
      <vt:lpstr>PowerPoint Presentation</vt:lpstr>
      <vt:lpstr>PowerPoint Presentation</vt:lpstr>
      <vt:lpstr>Meeting with Emily 11/23/20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Tn5-based WGBS of alpha and beta cells from primary tissue</dc:title>
  <dc:creator>Verda Agan</dc:creator>
  <cp:lastModifiedBy>Verda Agan</cp:lastModifiedBy>
  <cp:revision>8</cp:revision>
  <dcterms:created xsi:type="dcterms:W3CDTF">2020-11-23T19:49:10Z</dcterms:created>
  <dcterms:modified xsi:type="dcterms:W3CDTF">2020-11-23T20:34:09Z</dcterms:modified>
</cp:coreProperties>
</file>